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8"/>
  </p:notesMasterIdLst>
  <p:sldIdLst>
    <p:sldId id="256" r:id="rId2"/>
    <p:sldId id="259" r:id="rId3"/>
    <p:sldId id="262" r:id="rId4"/>
    <p:sldId id="264" r:id="rId5"/>
    <p:sldId id="265" r:id="rId6"/>
    <p:sldId id="267" r:id="rId7"/>
    <p:sldId id="269" r:id="rId8"/>
    <p:sldId id="270" r:id="rId9"/>
    <p:sldId id="271" r:id="rId10"/>
    <p:sldId id="272" r:id="rId11"/>
    <p:sldId id="275" r:id="rId12"/>
    <p:sldId id="276" r:id="rId13"/>
    <p:sldId id="273" r:id="rId14"/>
    <p:sldId id="274" r:id="rId15"/>
    <p:sldId id="277" r:id="rId16"/>
    <p:sldId id="278" r:id="rId17"/>
    <p:sldId id="279" r:id="rId18"/>
    <p:sldId id="281" r:id="rId19"/>
    <p:sldId id="280" r:id="rId20"/>
    <p:sldId id="282" r:id="rId21"/>
    <p:sldId id="283" r:id="rId22"/>
    <p:sldId id="285" r:id="rId23"/>
    <p:sldId id="284" r:id="rId24"/>
    <p:sldId id="286" r:id="rId25"/>
    <p:sldId id="287" r:id="rId26"/>
    <p:sldId id="288" r:id="rId27"/>
  </p:sldIdLst>
  <p:sldSz cx="9144000" cy="5143500" type="screen16x9"/>
  <p:notesSz cx="7023100" cy="9309100"/>
  <p:embeddedFontLst>
    <p:embeddedFont>
      <p:font typeface="Calibri" panose="020F050202020403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1593" autoAdjust="0"/>
  </p:normalViewPr>
  <p:slideViewPr>
    <p:cSldViewPr>
      <p:cViewPr varScale="1">
        <p:scale>
          <a:sx n="47" d="100"/>
          <a:sy n="47" d="100"/>
        </p:scale>
        <p:origin x="2510" y="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mj-lt"/>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mj-lt"/>
                <a:cs typeface="Calibri" pitchFamily="34" charset="0"/>
                <a:sym typeface="Calibri" pitchFamily="34" charset="0"/>
              </a:rPr>
              <a:t>Our topics is </a:t>
            </a:r>
            <a:r>
              <a:rPr lang="en-US" sz="1800" b="1" kern="0" dirty="0">
                <a:solidFill>
                  <a:srgbClr val="FFFFFF"/>
                </a:solidFill>
                <a:latin typeface="+mj-lt"/>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mj-lt"/>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mj-lt"/>
              <a:ea typeface="Arial"/>
              <a:cs typeface="Arial"/>
              <a:sym typeface="Arial"/>
            </a:endParaRPr>
          </a:p>
          <a:p>
            <a:pPr marL="0" indent="0" eaLnBrk="1" hangingPunct="1">
              <a:buSzPts val="1400"/>
            </a:pPr>
            <a:r>
              <a:rPr lang="en-US" sz="1700" dirty="0">
                <a:latin typeface="+mj-lt"/>
                <a:cs typeface="Calibri" pitchFamily="34" charset="0"/>
                <a:sym typeface="Calibri" pitchFamily="34" charset="0"/>
              </a:rPr>
              <a:t>We will present 4 different types of Architectures </a:t>
            </a:r>
          </a:p>
          <a:p>
            <a:pPr marL="0" indent="0" eaLnBrk="1" hangingPunct="1">
              <a:buSzPts val="1400"/>
            </a:pPr>
            <a:r>
              <a:rPr lang="en-US" sz="1700" dirty="0">
                <a:latin typeface="+mj-lt"/>
                <a:cs typeface="Calibri" pitchFamily="34" charset="0"/>
                <a:sym typeface="Calibri" pitchFamily="34" charset="0"/>
              </a:rPr>
              <a:t>Me </a:t>
            </a:r>
            <a:r>
              <a:rPr lang="en-US" sz="1700" dirty="0" err="1">
                <a:latin typeface="+mj-lt"/>
                <a:cs typeface="Calibri" pitchFamily="34" charset="0"/>
                <a:sym typeface="Calibri" pitchFamily="34" charset="0"/>
              </a:rPr>
              <a:t>Towhidul</a:t>
            </a:r>
            <a:r>
              <a:rPr lang="en-US" sz="1700" dirty="0">
                <a:latin typeface="+mj-lt"/>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mj-lt"/>
                <a:ea typeface="Arial"/>
                <a:cs typeface="Arial"/>
                <a:sym typeface="Arial"/>
              </a:rPr>
              <a:t>Moni Kishore Dhar will present ASIC</a:t>
            </a:r>
          </a:p>
          <a:p>
            <a:pPr marL="0" indent="0" eaLnBrk="1" hangingPunct="1">
              <a:buSzPts val="1400"/>
            </a:pPr>
            <a:r>
              <a:rPr lang="en-CA" sz="1800" b="1" i="1" kern="0" dirty="0">
                <a:solidFill>
                  <a:schemeClr val="accent6"/>
                </a:solidFill>
                <a:latin typeface="+mj-lt"/>
                <a:ea typeface="Arial"/>
                <a:cs typeface="Arial"/>
                <a:sym typeface="Arial"/>
              </a:rPr>
              <a:t>Sachi Datta will present GPU</a:t>
            </a:r>
          </a:p>
          <a:p>
            <a:pPr marL="0" indent="0" eaLnBrk="1" hangingPunct="1">
              <a:buSzPts val="1400"/>
            </a:pPr>
            <a:r>
              <a:rPr lang="en-CA" sz="1800" b="1" i="1" kern="0" dirty="0">
                <a:solidFill>
                  <a:schemeClr val="accent6"/>
                </a:solidFill>
                <a:latin typeface="+mj-lt"/>
                <a:ea typeface="Arial"/>
                <a:cs typeface="Arial"/>
                <a:sym typeface="Arial"/>
              </a:rPr>
              <a:t>And Rifat Bin </a:t>
            </a:r>
            <a:r>
              <a:rPr lang="en-CA" sz="1800" b="1" i="1" kern="0" dirty="0" err="1">
                <a:solidFill>
                  <a:schemeClr val="accent6"/>
                </a:solidFill>
                <a:latin typeface="+mj-lt"/>
                <a:ea typeface="Arial"/>
                <a:cs typeface="Arial"/>
                <a:sym typeface="Arial"/>
              </a:rPr>
              <a:t>Masud</a:t>
            </a:r>
            <a:r>
              <a:rPr lang="en-CA" sz="1800" b="1" i="1" kern="0" dirty="0">
                <a:solidFill>
                  <a:schemeClr val="accent6"/>
                </a:solidFill>
                <a:latin typeface="+mj-lt"/>
                <a:ea typeface="Arial"/>
                <a:cs typeface="Arial"/>
                <a:sym typeface="Arial"/>
              </a:rPr>
              <a:t> will present </a:t>
            </a:r>
            <a:r>
              <a:rPr lang="en-CA" sz="1800" b="1" i="1" kern="0" dirty="0" err="1">
                <a:solidFill>
                  <a:schemeClr val="accent6"/>
                </a:solidFill>
                <a:latin typeface="+mj-lt"/>
                <a:ea typeface="Arial"/>
                <a:cs typeface="Arial"/>
                <a:sym typeface="Arial"/>
              </a:rPr>
              <a:t>SiLaGo</a:t>
            </a:r>
            <a:endParaRPr lang="en-CA" sz="1800" b="1" i="1" kern="0" dirty="0">
              <a:solidFill>
                <a:schemeClr val="accent6"/>
              </a:solidFill>
              <a:latin typeface="+mj-lt"/>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output feature maps when input feature maps and N number of 3D kernels are applied to convolutional layer. In this realization, all the multiply operations in the convolutional layer are replaced </a:t>
            </a:r>
            <a:r>
              <a:rPr lang="en-US" sz="1800" b="0" i="0" u="none" strike="noStrike" dirty="0" err="1">
                <a:solidFill>
                  <a:srgbClr val="000000"/>
                </a:solidFill>
                <a:effectLst/>
                <a:latin typeface="Roboto" panose="02000000000000000000" pitchFamily="2" charset="0"/>
              </a:rPr>
              <a:t>byXNOR</a:t>
            </a:r>
            <a:r>
              <a:rPr lang="en-US" sz="1800" b="0" i="0" u="none" strike="noStrike" dirty="0">
                <a:solidFill>
                  <a:srgbClr val="000000"/>
                </a:solidFill>
                <a:effectLst/>
                <a:latin typeface="Roboto" panose="02000000000000000000" pitchFamily="2" charset="0"/>
              </a:rPr>
              <a:t> operations. Since 2D convolution operation occupies 90% of computation cost in CNN, replacing most of the multipliers by XNOR gate reduces complexity of computations by a significant amount.</a:t>
            </a:r>
          </a:p>
          <a:p>
            <a:pPr marL="0" indent="0" eaLnBrk="1" hangingPunct="1">
              <a:buSzPts val="1400"/>
            </a:pP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L="0" indent="0" eaLnBrk="1" hangingPunct="1">
              <a:buSzPts val="1400"/>
            </a:pPr>
            <a:r>
              <a:rPr lang="en-US" sz="1800" b="0" i="0" u="none" strike="noStrike" dirty="0">
                <a:solidFill>
                  <a:srgbClr val="000000"/>
                </a:solidFill>
                <a:effectLst/>
                <a:latin typeface="Roboto" panose="02000000000000000000" pitchFamily="2" charset="0"/>
                <a:cs typeface="Calibri" pitchFamily="34" charset="0"/>
                <a:sym typeface="Calibri" pitchFamily="34" charset="0"/>
              </a:rPr>
              <a:t>Result</a:t>
            </a:r>
          </a:p>
          <a:p>
            <a:pPr marL="0" indent="0" eaLnBrk="1" hangingPunct="1">
              <a:lnSpc>
                <a:spcPct val="115000"/>
              </a:lnSpc>
              <a:spcBef>
                <a:spcPct val="0"/>
              </a:spcBef>
              <a:spcAft>
                <a:spcPct val="0"/>
              </a:spcAft>
              <a:buFont typeface="Arial" charset="0"/>
              <a:buNone/>
            </a:pPr>
            <a:r>
              <a:rPr lang="en-CA" sz="18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-latency 4.9 µsec</a:t>
            </a:r>
            <a:endParaRPr lang="en-CA" sz="2000" b="0" dirty="0">
              <a:latin typeface="Roboto" charset="0"/>
              <a:cs typeface="Arial" charset="0"/>
              <a:sym typeface="Roboto"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There is a limitation</a:t>
            </a:r>
            <a:r>
              <a:rPr lang="en-US" sz="1400" b="0" i="0" baseline="0" dirty="0">
                <a:solidFill>
                  <a:srgbClr val="000000"/>
                </a:solidFill>
                <a:latin typeface="+mn-lt"/>
                <a:ea typeface="Arial"/>
                <a:cs typeface="Arial"/>
                <a:sym typeface="Arial" charset="0"/>
              </a:rPr>
              <a:t> of </a:t>
            </a:r>
            <a:r>
              <a:rPr lang="en-US" sz="1400" b="0" i="0" dirty="0">
                <a:solidFill>
                  <a:srgbClr val="000000"/>
                </a:solidFill>
                <a:latin typeface="+mn-lt"/>
                <a:ea typeface="Arial"/>
                <a:cs typeface="Arial"/>
                <a:sym typeface="Arial" charset="0"/>
              </a:rPr>
              <a:t>resource, power consumption, and area usage on FPGAs. This paper provided a detailed explanation of a proposal to replace MAC units in a </a:t>
            </a:r>
            <a:r>
              <a:rPr lang="en-US" sz="1400" b="0" i="0" dirty="0" err="1">
                <a:solidFill>
                  <a:srgbClr val="000000"/>
                </a:solidFill>
                <a:latin typeface="+mn-lt"/>
                <a:ea typeface="Arial"/>
                <a:cs typeface="Arial"/>
                <a:sym typeface="Arial" charset="0"/>
              </a:rPr>
              <a:t>Convolutional</a:t>
            </a:r>
            <a:r>
              <a:rPr lang="en-US" sz="1400" b="0" i="0" dirty="0">
                <a:solidFill>
                  <a:srgbClr val="000000"/>
                </a:solidFill>
                <a:latin typeface="+mn-lt"/>
                <a:ea typeface="Arial"/>
                <a:cs typeface="Arial"/>
                <a:sym typeface="Arial" charset="0"/>
              </a:rPr>
              <a:t> Neural Network (CNN) accelerator design with a Wallace tree multiplier. </a:t>
            </a:r>
          </a:p>
          <a:p>
            <a:pPr marL="0" indent="0" eaLnBrk="1" hangingPunct="1">
              <a:buSzPts val="1400"/>
            </a:pPr>
            <a:r>
              <a:rPr lang="en-CA" sz="1800" dirty="0">
                <a:latin typeface="+mn-lt"/>
                <a:cs typeface="Arial" charset="0"/>
                <a:sym typeface="Roboto" charset="0"/>
              </a:rPr>
              <a:t>Problem Researcher try to solve ?</a:t>
            </a:r>
          </a:p>
          <a:p>
            <a:r>
              <a:rPr lang="en-CA" sz="1800" dirty="0">
                <a:latin typeface="+mn-lt"/>
                <a:ea typeface="Roboto" charset="0"/>
                <a:cs typeface="Roboto" charset="0"/>
                <a:sym typeface="Roboto" charset="0"/>
              </a:rPr>
              <a:t>-&gt;</a:t>
            </a:r>
            <a:r>
              <a:rPr lang="en-US" sz="1400" b="0" i="0" dirty="0">
                <a:solidFill>
                  <a:srgbClr val="000000"/>
                </a:solidFill>
                <a:latin typeface="+mn-lt"/>
                <a:ea typeface="Arial"/>
                <a:cs typeface="Arial"/>
                <a:sym typeface="Arial" charset="0"/>
              </a:rPr>
              <a:t>The primary issue is the limited availability of Multiply-Accumulate (MAC) units on FPGAs.</a:t>
            </a:r>
          </a:p>
          <a:p>
            <a:r>
              <a:rPr lang="en-US" sz="1400" b="0" i="0" dirty="0">
                <a:solidFill>
                  <a:srgbClr val="000000"/>
                </a:solidFill>
                <a:latin typeface="+mn-lt"/>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Previous Work:</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mn-lt"/>
                <a:ea typeface="Arial"/>
                <a:cs typeface="Arial"/>
                <a:sym typeface="Arial" charset="0"/>
              </a:rPr>
              <a:t>The architecture used 16-bit fixed-point operations with three-stage pipelines for each processing element (PE) unit.</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dirty="0"/>
              <a:t>This </a:t>
            </a: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 shows the RTL schematic of new PE based on WALLACE tree multiplier and it is evident that the implemented design will be facing six full adder delay in its critical path. 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This paper</a:t>
            </a:r>
            <a:r>
              <a:rPr lang="en-US" sz="1700" baseline="0" dirty="0">
                <a:latin typeface="+mn-lt"/>
                <a:cs typeface="Calibri" pitchFamily="34" charset="0"/>
                <a:sym typeface="Calibri" pitchFamily="34" charset="0"/>
              </a:rPr>
              <a:t> try to implement a hardware architecture for deep neural network</a:t>
            </a:r>
            <a:endParaRPr lang="en-US" sz="1700" dirty="0">
              <a:latin typeface="+mn-lt"/>
              <a:cs typeface="Calibri" pitchFamily="34" charset="0"/>
              <a:sym typeface="Calibri" pitchFamily="34"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r>
              <a:rPr lang="en-CA" sz="1800" dirty="0">
                <a:latin typeface="+mn-lt"/>
                <a:ea typeface="Roboto" charset="0"/>
                <a:cs typeface="Roboto" charset="0"/>
                <a:sym typeface="Roboto" charset="0"/>
              </a:rPr>
              <a:t>-&gt;</a:t>
            </a: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For the forward process, there are 3 matrix operation stages: input layer to hidden layer, hidden layer to hidden layer, and hidden layer to output layer. </a:t>
            </a:r>
          </a:p>
          <a:p>
            <a:pPr marR="72390" algn="just" rtl="0">
              <a:spcBef>
                <a:spcPts val="0"/>
              </a:spcBef>
              <a:spcAft>
                <a:spcPts val="0"/>
              </a:spcAft>
            </a:pPr>
            <a:endParaRPr lang="en-US" sz="1800" b="0" i="0" u="none" strike="noStrike" dirty="0">
              <a:solidFill>
                <a:srgbClr val="000000"/>
              </a:solidFill>
              <a:effectLst/>
              <a:latin typeface="Roboto" panose="02000000000000000000" pitchFamily="2" charset="0"/>
            </a:endParaRPr>
          </a:p>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the first stage, the input vectors X</a:t>
            </a:r>
            <a:r>
              <a:rPr lang="en-US" sz="1800" b="0" i="0" u="none" strike="noStrike" baseline="-25000" dirty="0">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a:t>
            </a:r>
            <a:r>
              <a:rPr lang="en-US" sz="1800" b="0" i="0" u="none" strike="noStrike" dirty="0" err="1">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 1,2,...T) multiply the first hidden layer weights matrix WH1XT which are loaded form the buffer0 and buffer1. We use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to accomplish the above matrix operation.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consists of many parallel multiplication and accumulation units, Then the result matrix is stored in the 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 as the input of activation function. There are lots of activation functions which can be chose in practice such as sigmoid, Rectified Linear Unit (</a:t>
            </a:r>
            <a:r>
              <a:rPr lang="en-US" sz="1800" b="0" i="0" u="none" strike="noStrike" dirty="0" err="1">
                <a:solidFill>
                  <a:srgbClr val="000000"/>
                </a:solidFill>
                <a:effectLst/>
                <a:latin typeface="Roboto" panose="02000000000000000000" pitchFamily="2" charset="0"/>
              </a:rPr>
              <a:t>ReLU</a:t>
            </a:r>
            <a:r>
              <a:rPr lang="en-US" sz="1800" b="0" i="0" u="none" strike="noStrike" dirty="0">
                <a:solidFill>
                  <a:srgbClr val="000000"/>
                </a:solidFill>
                <a:effectLst/>
                <a:latin typeface="Roboto" panose="02000000000000000000" pitchFamily="2" charset="0"/>
              </a:rPr>
              <a:t>), Tanh, and so on. The output matrix of the first hidden layer (M1) is stored in the Tanh(S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a:t>
            </a:r>
            <a:endParaRPr lang="en-US" sz="2400" b="0" dirty="0">
              <a:effectLst/>
            </a:endParaRPr>
          </a:p>
          <a:p>
            <a:pPr marR="72390" algn="just" rtl="0">
              <a:spcBef>
                <a:spcPts val="0"/>
              </a:spcBef>
              <a:spcAft>
                <a:spcPts val="0"/>
              </a:spcAft>
            </a:pPr>
            <a:br>
              <a:rPr lang="en-US" sz="2400" b="0" dirty="0">
                <a:effectLst/>
              </a:rPr>
            </a:br>
            <a:endParaRPr lang="en-US" sz="2400" b="0" dirty="0">
              <a:effectLst/>
            </a:endParaRPr>
          </a:p>
          <a:p>
            <a:pPr marR="63500" algn="just" rtl="0">
              <a:spcBef>
                <a:spcPts val="800"/>
              </a:spcBef>
              <a:spcAft>
                <a:spcPts val="0"/>
              </a:spcAft>
            </a:pPr>
            <a:r>
              <a:rPr lang="en-US" sz="1800" b="0" i="0" u="none" strike="noStrike" dirty="0">
                <a:solidFill>
                  <a:srgbClr val="000000"/>
                </a:solidFill>
                <a:effectLst/>
                <a:latin typeface="Roboto" panose="02000000000000000000" pitchFamily="2" charset="0"/>
              </a:rPr>
              <a:t>In the second stage, the M1 multiplies the second hidden layer weights matrix which still is implemented by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The multi-hidden layers neural network hardware implement can be carried out through the reuse of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weights RAM, and tanh bank units. </a:t>
            </a:r>
          </a:p>
          <a:p>
            <a:pPr marR="63500" algn="just" rtl="0">
              <a:spcBef>
                <a:spcPts val="800"/>
              </a:spcBef>
              <a:spcAft>
                <a:spcPts val="0"/>
              </a:spcAft>
            </a:pPr>
            <a:endParaRPr lang="en-US" sz="2400" b="0" dirty="0">
              <a:effectLst/>
            </a:endParaRPr>
          </a:p>
          <a:p>
            <a:r>
              <a:rPr lang="en-US" sz="1800" b="1" i="0" u="none" strike="noStrike" dirty="0">
                <a:solidFill>
                  <a:srgbClr val="000000"/>
                </a:solidFill>
                <a:effectLst/>
                <a:latin typeface="Roboto" panose="02000000000000000000" pitchFamily="2" charset="0"/>
              </a:rPr>
              <a:t>The final stage </a:t>
            </a:r>
            <a:r>
              <a:rPr lang="en-US" sz="1800" b="0" i="0" u="none" strike="noStrike" dirty="0">
                <a:solidFill>
                  <a:srgbClr val="000000"/>
                </a:solidFill>
                <a:effectLst/>
                <a:latin typeface="Roboto" panose="02000000000000000000" pitchFamily="2" charset="0"/>
              </a:rPr>
              <a:t>in the forward process is to perform the matrix mapping from last hidden layer to the output layer. </a:t>
            </a:r>
            <a:endParaRPr lang="en-US" sz="1700" dirty="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25</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26</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latin typeface="+mj-lt"/>
              </a:rPr>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r>
              <a:rPr lang="en-CA" sz="1800" dirty="0">
                <a:latin typeface="+mn-lt"/>
                <a:ea typeface="Roboto" charset="0"/>
                <a:cs typeface="Roboto" charset="0"/>
                <a:sym typeface="Roboto" charset="0"/>
              </a:rPr>
              <a:t>-&gt;</a:t>
            </a:r>
            <a:r>
              <a:rPr lang="en-US" sz="1700" dirty="0">
                <a:latin typeface="+mn-lt"/>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a:latin typeface="+mn-lt"/>
                <a:cs typeface="Calibri" pitchFamily="34" charset="0"/>
                <a:sym typeface="Calibri" pitchFamily="34" charset="0"/>
              </a:rPr>
              <a:t>binarized</a:t>
            </a:r>
            <a:r>
              <a:rPr lang="en-US" sz="1700" dirty="0">
                <a:latin typeface="+mn-lt"/>
                <a:cs typeface="Calibri" pitchFamily="34" charset="0"/>
                <a:sym typeface="Calibri" pitchFamily="34" charset="0"/>
              </a:rPr>
              <a:t> neural network to be hardware compatible and implements it on Xilinx FPGA. The system is targeted on Xilinx </a:t>
            </a:r>
            <a:r>
              <a:rPr lang="en-US" sz="1700" dirty="0" err="1">
                <a:latin typeface="+mn-lt"/>
                <a:cs typeface="Calibri" pitchFamily="34" charset="0"/>
                <a:sym typeface="Calibri" pitchFamily="34" charset="0"/>
              </a:rPr>
              <a:t>Zynq</a:t>
            </a:r>
            <a:r>
              <a:rPr lang="en-US" sz="1700" dirty="0">
                <a:latin typeface="+mn-lt"/>
                <a:cs typeface="Calibri" pitchFamily="34" charset="0"/>
                <a:sym typeface="Calibri" pitchFamily="34" charset="0"/>
              </a:rPr>
              <a:t> ZC706 and also on </a:t>
            </a:r>
            <a:r>
              <a:rPr lang="en-US" sz="1700" dirty="0" err="1">
                <a:latin typeface="+mn-lt"/>
                <a:cs typeface="Calibri" pitchFamily="34" charset="0"/>
                <a:sym typeface="Calibri" pitchFamily="34" charset="0"/>
              </a:rPr>
              <a:t>Virtex</a:t>
            </a:r>
            <a:r>
              <a:rPr lang="en-US" sz="1700" dirty="0">
                <a:latin typeface="+mn-lt"/>
                <a:cs typeface="Calibri" pitchFamily="34" charset="0"/>
                <a:sym typeface="Calibri" pitchFamily="34" charset="0"/>
              </a:rPr>
              <a:t> 7FPGA. It supports the rate of 60 frames per seconds.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 </a:t>
            </a:r>
            <a:r>
              <a:rPr lang="en-CA" sz="1800" dirty="0">
                <a:solidFill>
                  <a:schemeClr val="bg1"/>
                </a:solidFill>
                <a:latin typeface="Roboto" charset="0"/>
                <a:cs typeface="Arial" charset="0"/>
                <a:sym typeface="Roboto" charset="0"/>
              </a:rPr>
              <a:t>- </a:t>
            </a:r>
            <a:r>
              <a:rPr lang="en-CA" sz="18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800" b="0" dirty="0">
                <a:solidFill>
                  <a:schemeClr val="bg1"/>
                </a:solidFill>
                <a:latin typeface="Roboto" charset="0"/>
                <a:cs typeface="Arial" charset="0"/>
                <a:sym typeface="Roboto" charset="0"/>
              </a:rPr>
              <a:t>  - Dataset : CIFAR-10</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endParaRPr lang="en-CA" sz="1700" dirty="0">
              <a:solidFill>
                <a:srgbClr val="FFFFFF"/>
              </a:solidFill>
              <a:latin typeface="Roboto" charset="0"/>
              <a:ea typeface="Roboto" charset="0"/>
              <a:cs typeface="Roboto" charset="0"/>
              <a:sym typeface="Roboto" charset="0"/>
            </a:endParaRPr>
          </a:p>
          <a:p>
            <a:pPr marL="0" indent="0" eaLnBrk="1" hangingPunct="1">
              <a:buSzPts val="1400"/>
            </a:pPr>
            <a:r>
              <a:rPr lang="en-US" sz="1800" b="0" i="0" u="none" strike="noStrike" dirty="0">
                <a:solidFill>
                  <a:srgbClr val="000000"/>
                </a:solidFill>
                <a:effectLst/>
                <a:latin typeface="Roboto" panose="02000000000000000000" pitchFamily="2" charset="0"/>
              </a:rPr>
              <a:t>Architecture realization of the first layer is as shown in above. This figure shows computation of N feature maps when N kernels of size 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interacts with RGB input </a:t>
            </a:r>
            <a:r>
              <a:rPr lang="en-US" sz="1800" b="0" i="0" u="none" strike="noStrike" dirty="0" err="1">
                <a:solidFill>
                  <a:srgbClr val="000000"/>
                </a:solidFill>
                <a:effectLst/>
                <a:latin typeface="Roboto" panose="02000000000000000000" pitchFamily="2" charset="0"/>
              </a:rPr>
              <a:t>image.Number</a:t>
            </a:r>
            <a:r>
              <a:rPr lang="en-US" sz="1800" b="0" i="0" u="none" strike="noStrike" dirty="0">
                <a:solidFill>
                  <a:srgbClr val="000000"/>
                </a:solidFill>
                <a:effectLst/>
                <a:latin typeface="Roboto" panose="02000000000000000000" pitchFamily="2" charset="0"/>
              </a:rPr>
              <a:t> of output feature maps are equal to number of kernels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-latency 4.9 µsec</a:t>
            </a:r>
            <a:endParaRPr lang="en-CA" sz="1600" b="0" dirty="0">
              <a:latin typeface="Roboto" charset="0"/>
              <a:cs typeface="Arial" charset="0"/>
              <a:sym typeface="Roboto"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4"/>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4800600" y="2114550"/>
            <a:ext cx="3772553" cy="1828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12 Xilinx Zynq-7020 chips &amp; 5 </a:t>
            </a:r>
            <a:r>
              <a:rPr lang="en-US" sz="1600" b="0" dirty="0" err="1">
                <a:solidFill>
                  <a:schemeClr val="bg1"/>
                </a:solidFill>
                <a:latin typeface="Roboto" charset="0"/>
                <a:cs typeface="Arial" charset="0"/>
                <a:sym typeface="Roboto" charset="0"/>
              </a:rPr>
              <a:t>Zynq</a:t>
            </a: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UltraScale</a:t>
            </a:r>
            <a:endParaRPr lang="en-US"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Reconfigurable Distributed FPGA Cluster Design for Deep Learning Accelerators</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2" name="Picture 2"/>
          <p:cNvPicPr>
            <a:picLocks noChangeAspect="1" noChangeArrowheads="1"/>
          </p:cNvPicPr>
          <p:nvPr/>
        </p:nvPicPr>
        <p:blipFill>
          <a:blip r:embed="rId4"/>
          <a:srcRect/>
          <a:stretch>
            <a:fillRect/>
          </a:stretch>
        </p:blipFill>
        <p:spPr bwMode="auto">
          <a:xfrm>
            <a:off x="685800" y="1657350"/>
            <a:ext cx="3657600" cy="1749101"/>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685800" y="3467100"/>
            <a:ext cx="3657600" cy="1676400"/>
          </a:xfrm>
          <a:prstGeom prst="rect">
            <a:avLst/>
          </a:prstGeom>
          <a:noFill/>
          <a:ln w="9525">
            <a:noFill/>
            <a:miter lim="800000"/>
            <a:headEnd/>
            <a:tailEnd/>
          </a:ln>
          <a:effectLst/>
        </p:spPr>
      </p:pic>
      <p:sp>
        <p:nvSpPr>
          <p:cNvPr id="19" name="Google Shape;317;p39"/>
          <p:cNvSpPr txBox="1">
            <a:spLocks noGrp="1"/>
          </p:cNvSpPr>
          <p:nvPr>
            <p:ph type="body" idx="1"/>
          </p:nvPr>
        </p:nvSpPr>
        <p:spPr bwMode="auto">
          <a:xfrm>
            <a:off x="51816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Summary Of System</a:t>
            </a:r>
          </a:p>
        </p:txBody>
      </p:sp>
      <p:pic>
        <p:nvPicPr>
          <p:cNvPr id="1029" name="Picture 5"/>
          <p:cNvPicPr>
            <a:picLocks noChangeAspect="1" noChangeArrowheads="1"/>
          </p:cNvPicPr>
          <p:nvPr/>
        </p:nvPicPr>
        <p:blipFill>
          <a:blip r:embed="rId6"/>
          <a:srcRect/>
          <a:stretch>
            <a:fillRect/>
          </a:stretch>
        </p:blipFill>
        <p:spPr bwMode="auto">
          <a:xfrm>
            <a:off x="5334000" y="1657350"/>
            <a:ext cx="3276600" cy="1447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334000" y="3105150"/>
            <a:ext cx="3276600" cy="167340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spTree>
    <p:extLst>
      <p:ext uri="{BB962C8B-B14F-4D97-AF65-F5344CB8AC3E}">
        <p14:creationId xmlns:p14="http://schemas.microsoft.com/office/powerpoint/2010/main" val="29906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spTree>
    <p:extLst>
      <p:ext uri="{BB962C8B-B14F-4D97-AF65-F5344CB8AC3E}">
        <p14:creationId xmlns:p14="http://schemas.microsoft.com/office/powerpoint/2010/main" val="29833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spTree>
    <p:extLst>
      <p:ext uri="{BB962C8B-B14F-4D97-AF65-F5344CB8AC3E}">
        <p14:creationId xmlns:p14="http://schemas.microsoft.com/office/powerpoint/2010/main" val="101841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extLst>
      <p:ext uri="{BB962C8B-B14F-4D97-AF65-F5344CB8AC3E}">
        <p14:creationId xmlns:p14="http://schemas.microsoft.com/office/powerpoint/2010/main" val="406299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3782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50186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147656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57909" y="2062956"/>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pPr>
            <a:r>
              <a:rPr lang="en-US" dirty="0"/>
              <a:t>Evaluation</a:t>
            </a:r>
            <a:r>
              <a:rPr lang="en-CA" sz="190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357909" y="3840958"/>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spTree>
    <p:extLst>
      <p:ext uri="{BB962C8B-B14F-4D97-AF65-F5344CB8AC3E}">
        <p14:creationId xmlns:p14="http://schemas.microsoft.com/office/powerpoint/2010/main" val="130345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315"/>
    </mc:Choice>
    <mc:Fallback>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153685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FPGA Based 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482749" y="3696494"/>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5"/>
          <a:srcRect/>
          <a:stretch>
            <a:fillRect/>
          </a:stretch>
        </p:blipFill>
        <p:spPr bwMode="auto">
          <a:xfrm>
            <a:off x="3671888" y="2686504"/>
            <a:ext cx="4502150" cy="11668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4" name="Picture 6"/>
          <p:cNvPicPr>
            <a:picLocks noChangeAspect="1" noChangeArrowheads="1"/>
          </p:cNvPicPr>
          <p:nvPr/>
        </p:nvPicPr>
        <p:blipFill>
          <a:blip r:embed="rId4"/>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1411</TotalTime>
  <Words>5296</Words>
  <Application>Microsoft Office PowerPoint</Application>
  <PresentationFormat>On-screen Show (16:9)</PresentationFormat>
  <Paragraphs>441</Paragraphs>
  <Slides>26</Slides>
  <Notes>26</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Times New Roman</vt:lpstr>
      <vt:lpstr>Roboto Medium</vt:lpstr>
      <vt:lpstr>Arial</vt:lpstr>
      <vt:lpstr>Calibri</vt:lpstr>
      <vt:lpstr>Roboto</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83</cp:revision>
  <dcterms:modified xsi:type="dcterms:W3CDTF">2023-12-04T04:11:48Z</dcterms:modified>
</cp:coreProperties>
</file>